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1" r:id="rId6"/>
    <p:sldId id="262" r:id="rId7"/>
    <p:sldId id="264" r:id="rId8"/>
    <p:sldId id="267" r:id="rId9"/>
    <p:sldId id="265" r:id="rId10"/>
    <p:sldId id="266" r:id="rId11"/>
    <p:sldId id="260" r:id="rId12"/>
    <p:sldId id="268" r:id="rId13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33617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10393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15744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4118940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149599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91800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49945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492086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2417540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983448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95644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C7578-2FBE-4E5E-9119-40BD1EBB35F7}" type="datetimeFigureOut">
              <a:rPr lang="pt-PT" smtClean="0"/>
              <a:pPr/>
              <a:t>24-02-2011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A5180-E80F-4528-A0ED-4B2D51B8A556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584369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1/17/Extintor37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upload.wikimedia.org/wikipedia/commons/c/c4/Inc%C3%AAndio.JPG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PT" sz="8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Incêndios</a:t>
            </a:r>
            <a:endParaRPr lang="pt-PT" sz="8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3645024"/>
            <a:ext cx="6400800" cy="1752600"/>
          </a:xfrm>
        </p:spPr>
        <p:txBody>
          <a:bodyPr>
            <a:noAutofit/>
          </a:bodyPr>
          <a:lstStyle/>
          <a:p>
            <a:r>
              <a:rPr lang="pt-PT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 que é?</a:t>
            </a:r>
          </a:p>
          <a:p>
            <a:r>
              <a:rPr lang="pt-PT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pt-PT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Causas</a:t>
            </a:r>
          </a:p>
          <a:p>
            <a:r>
              <a:rPr lang="pt-PT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Métodos de Extinção</a:t>
            </a:r>
            <a:endParaRPr lang="pt-PT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r>
              <a:rPr lang="pt-PT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Medidas </a:t>
            </a:r>
            <a:r>
              <a:rPr lang="pt-PT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 </a:t>
            </a:r>
            <a:r>
              <a:rPr lang="pt-PT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protecção</a:t>
            </a:r>
            <a:endParaRPr lang="pt-PT" sz="2400" dirty="0" smtClean="0"/>
          </a:p>
          <a:p>
            <a:r>
              <a:rPr lang="pt-PT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Casos Reais</a:t>
            </a:r>
            <a:endParaRPr lang="pt-PT" sz="2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697475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2276872"/>
            <a:ext cx="33123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>
                <a:latin typeface="Comic Sans MS" pitchFamily="66" charset="0"/>
              </a:rPr>
              <a:t>À volta de qualquer construção é obrigatório manter um raio mínimo de 50 metros, completamente livre de algo que seja combustível.</a:t>
            </a:r>
            <a:endParaRPr lang="pt-PT" sz="2400" dirty="0">
              <a:latin typeface="Comic Sans MS" pitchFamily="66" charset="0"/>
            </a:endParaRPr>
          </a:p>
        </p:txBody>
      </p:sp>
      <p:pic>
        <p:nvPicPr>
          <p:cNvPr id="21508" name="Picture 4" descr="http://empowerlabs.com.br/kag/cas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132856"/>
            <a:ext cx="4943872" cy="37079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ítulo 1"/>
          <p:cNvSpPr txBox="1">
            <a:spLocks/>
          </p:cNvSpPr>
          <p:nvPr/>
        </p:nvSpPr>
        <p:spPr>
          <a:xfrm>
            <a:off x="539552" y="260648"/>
            <a:ext cx="8229600" cy="1930226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pt-PT" sz="4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Métodos de protecção das populações</a:t>
            </a:r>
            <a:endParaRPr kumimoji="0" lang="pt-PT" sz="4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Casos Reais</a:t>
            </a:r>
            <a:endParaRPr lang="pt-PT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t-PT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Incêndios mais graves da história</a:t>
            </a:r>
          </a:p>
          <a:p>
            <a:r>
              <a:rPr lang="pt-PT" sz="2400" dirty="0" smtClean="0">
                <a:latin typeface="Comic Sans MS" pitchFamily="66" charset="0"/>
              </a:rPr>
              <a:t>Grande incêndio de Roma </a:t>
            </a:r>
          </a:p>
          <a:p>
            <a:r>
              <a:rPr lang="pt-PT" sz="2400" dirty="0" smtClean="0">
                <a:latin typeface="Comic Sans MS" pitchFamily="66" charset="0"/>
              </a:rPr>
              <a:t>Incêndio de Chicago </a:t>
            </a:r>
          </a:p>
          <a:p>
            <a:r>
              <a:rPr lang="pt-PT" sz="2400" dirty="0" smtClean="0">
                <a:latin typeface="Comic Sans MS" pitchFamily="66" charset="0"/>
              </a:rPr>
              <a:t>Grande Incêndio de Londres </a:t>
            </a:r>
          </a:p>
          <a:p>
            <a:r>
              <a:rPr lang="pt-PT" sz="2400" dirty="0" smtClean="0">
                <a:latin typeface="Comic Sans MS" pitchFamily="66" charset="0"/>
              </a:rPr>
              <a:t>Incêndio da Igreja da Companhia de Jesus, Santiago, Chile. </a:t>
            </a:r>
          </a:p>
          <a:p>
            <a:r>
              <a:rPr lang="pt-PT" sz="2400" dirty="0" smtClean="0">
                <a:latin typeface="Comic Sans MS" pitchFamily="66" charset="0"/>
              </a:rPr>
              <a:t>Incêndio de Lisboa </a:t>
            </a:r>
          </a:p>
          <a:p>
            <a:r>
              <a:rPr lang="pt-PT" sz="2400" dirty="0" smtClean="0">
                <a:latin typeface="Comic Sans MS" pitchFamily="66" charset="0"/>
              </a:rPr>
              <a:t>Incêndio do Edifício </a:t>
            </a:r>
            <a:r>
              <a:rPr lang="pt-PT" sz="2400" dirty="0" err="1" smtClean="0">
                <a:latin typeface="Comic Sans MS" pitchFamily="66" charset="0"/>
              </a:rPr>
              <a:t>Joelma</a:t>
            </a:r>
            <a:r>
              <a:rPr lang="pt-PT" sz="2400" dirty="0" smtClean="0">
                <a:latin typeface="Comic Sans MS" pitchFamily="66" charset="0"/>
              </a:rPr>
              <a:t> </a:t>
            </a:r>
          </a:p>
          <a:p>
            <a:r>
              <a:rPr lang="pt-PT" sz="2400" dirty="0" smtClean="0">
                <a:latin typeface="Comic Sans MS" pitchFamily="66" charset="0"/>
              </a:rPr>
              <a:t>Incêndio no Edifício Andorinhas </a:t>
            </a:r>
          </a:p>
          <a:p>
            <a:pPr>
              <a:buNone/>
            </a:pPr>
            <a:endParaRPr lang="pt-PT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900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Notícias</a:t>
            </a:r>
            <a:endParaRPr lang="pt-PT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  <a:buNone/>
            </a:pPr>
            <a:r>
              <a:rPr lang="pt-PT" sz="1800" dirty="0" smtClean="0">
                <a:latin typeface="Comic Sans MS" pitchFamily="66" charset="0"/>
              </a:rPr>
              <a:t>ROMA </a:t>
            </a:r>
            <a:r>
              <a:rPr lang="pt-PT" sz="1800" dirty="0" smtClean="0">
                <a:latin typeface="Comic Sans MS" pitchFamily="66" charset="0"/>
              </a:rPr>
              <a:t>- Quatro crianças de uma mesma família morreram em um incêndio numa área ocupada por membros da etnia </a:t>
            </a:r>
            <a:r>
              <a:rPr lang="pt-PT" sz="1800" dirty="0" err="1" smtClean="0">
                <a:latin typeface="Comic Sans MS" pitchFamily="66" charset="0"/>
              </a:rPr>
              <a:t>roma</a:t>
            </a:r>
            <a:r>
              <a:rPr lang="pt-PT" sz="1800" dirty="0" smtClean="0">
                <a:latin typeface="Comic Sans MS" pitchFamily="66" charset="0"/>
              </a:rPr>
              <a:t> (ciganos), o que levou o prefeito da capital italiana a solicitar poderes especiais para transferir os moradores para outro local.</a:t>
            </a:r>
          </a:p>
          <a:p>
            <a:pPr marL="0">
              <a:spcBef>
                <a:spcPts val="0"/>
              </a:spcBef>
              <a:buNone/>
            </a:pPr>
            <a:r>
              <a:rPr lang="pt-PT" sz="1800" dirty="0" smtClean="0">
                <a:latin typeface="Comic Sans MS" pitchFamily="66" charset="0"/>
              </a:rPr>
              <a:t>A polícia disse que três meninos e uma menina, com idades de 4 a 11 anos, morreram por causa do incêndio no seu </a:t>
            </a:r>
            <a:r>
              <a:rPr lang="pt-PT" sz="1800" dirty="0" err="1" smtClean="0">
                <a:latin typeface="Comic Sans MS" pitchFamily="66" charset="0"/>
              </a:rPr>
              <a:t>barraco</a:t>
            </a:r>
            <a:r>
              <a:rPr lang="pt-PT" sz="1800" dirty="0" smtClean="0">
                <a:latin typeface="Comic Sans MS" pitchFamily="66" charset="0"/>
              </a:rPr>
              <a:t> de madeira, na noite de domingo, nos arredores de Roma. A mãe das crianças tinha saído para comprar comida, e outros parentes adultos estavam apanhando água.</a:t>
            </a:r>
          </a:p>
          <a:p>
            <a:pPr marL="0">
              <a:spcBef>
                <a:spcPts val="0"/>
              </a:spcBef>
              <a:buNone/>
            </a:pPr>
            <a:r>
              <a:rPr lang="pt-PT" sz="1800" dirty="0" smtClean="0">
                <a:latin typeface="Comic Sans MS" pitchFamily="66" charset="0"/>
              </a:rPr>
              <a:t>O incêndio provavelmente foi causado por uma brasa do fogareiro usado para aquecer o </a:t>
            </a:r>
            <a:r>
              <a:rPr lang="pt-PT" sz="1800" dirty="0" err="1" smtClean="0">
                <a:latin typeface="Comic Sans MS" pitchFamily="66" charset="0"/>
              </a:rPr>
              <a:t>barraco</a:t>
            </a:r>
            <a:r>
              <a:rPr lang="pt-PT" sz="1800" dirty="0" smtClean="0">
                <a:latin typeface="Comic Sans MS" pitchFamily="66" charset="0"/>
              </a:rPr>
              <a:t>, segundo as autoridades.</a:t>
            </a:r>
          </a:p>
          <a:p>
            <a:pPr marL="0">
              <a:spcBef>
                <a:spcPts val="0"/>
              </a:spcBef>
              <a:buNone/>
            </a:pPr>
            <a:r>
              <a:rPr lang="pt-PT" sz="1800" dirty="0" smtClean="0">
                <a:latin typeface="Comic Sans MS" pitchFamily="66" charset="0"/>
              </a:rPr>
              <a:t>A área já foi ocupada, esvaziada e reocupada várias vezes nos últimos </a:t>
            </a:r>
            <a:r>
              <a:rPr lang="pt-PT" sz="1800" dirty="0" smtClean="0">
                <a:latin typeface="Comic Sans MS" pitchFamily="66" charset="0"/>
              </a:rPr>
              <a:t>anos.</a:t>
            </a:r>
          </a:p>
          <a:p>
            <a:pPr marL="0">
              <a:spcBef>
                <a:spcPts val="0"/>
              </a:spcBef>
              <a:buNone/>
            </a:pPr>
            <a:endParaRPr lang="pt-PT" sz="1800" dirty="0" smtClean="0">
              <a:latin typeface="Comic Sans MS" pitchFamily="66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pt-PT" sz="1800" dirty="0" smtClean="0">
                <a:latin typeface="Comic Sans MS" pitchFamily="66" charset="0"/>
              </a:rPr>
              <a:t>                                                        </a:t>
            </a:r>
            <a:r>
              <a:rPr lang="pt-PT" sz="1800" i="1" dirty="0" err="1" smtClean="0">
                <a:latin typeface="Comic Sans MS" pitchFamily="66" charset="0"/>
              </a:rPr>
              <a:t>in</a:t>
            </a:r>
            <a:r>
              <a:rPr lang="pt-PT" sz="1800" i="1" dirty="0" smtClean="0">
                <a:latin typeface="Comic Sans MS" pitchFamily="66" charset="0"/>
              </a:rPr>
              <a:t> </a:t>
            </a:r>
            <a:r>
              <a:rPr lang="pt-PT" sz="1800" dirty="0" smtClean="0">
                <a:latin typeface="Comic Sans MS" pitchFamily="66" charset="0"/>
              </a:rPr>
              <a:t> </a:t>
            </a:r>
            <a:r>
              <a:rPr lang="pt-PT" sz="1800" dirty="0" smtClean="0">
                <a:latin typeface="Comic Sans MS" pitchFamily="66" charset="0"/>
              </a:rPr>
              <a:t>http://</a:t>
            </a:r>
            <a:r>
              <a:rPr lang="pt-PT" sz="1800" dirty="0" smtClean="0">
                <a:latin typeface="Comic Sans MS" pitchFamily="66" charset="0"/>
              </a:rPr>
              <a:t>noticias.bol.uol.com.br</a:t>
            </a:r>
            <a:endParaRPr lang="pt-P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O que é um incêndio?</a:t>
            </a:r>
            <a:endParaRPr lang="pt-PT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pt-PT" sz="2400" dirty="0" smtClean="0">
                <a:latin typeface="Comic Sans MS" pitchFamily="66" charset="0"/>
              </a:rPr>
              <a:t>Um Incêndio é uma ocorrência de fogo não controlado, que pode ser extremamente perigosa para os seres vivos e as estruturas. A exposição a um incêndio pode produzir a morte, geralmente pela inalação dos gases, ou pelo desmaio causado por eles, ou posteriormente pelas queimaduras graves.</a:t>
            </a:r>
            <a:endParaRPr lang="pt-PT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575037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Causas do Incêndio</a:t>
            </a:r>
            <a:endParaRPr lang="pt-PT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Autofit/>
          </a:bodyPr>
          <a:lstStyle/>
          <a:p>
            <a:pPr marL="0" indent="0">
              <a:lnSpc>
                <a:spcPct val="220000"/>
              </a:lnSpc>
              <a:spcBef>
                <a:spcPts val="0"/>
              </a:spcBef>
              <a:buNone/>
            </a:pPr>
            <a:r>
              <a:rPr lang="pt-PT" sz="2000" dirty="0" smtClean="0">
                <a:latin typeface="Comic Sans MS" pitchFamily="66" charset="0"/>
              </a:rPr>
              <a:t>Os incêndios em edifícios podem começar através de falhas na instalação eléctrica, na cozinha, com velas de cera, ou pontas de cigarro. O fogo pode propagar-se rapidamente para outras estruturas, especialmente se elas não estiverem de acordo com as normas de segurança; por isso, muitos municípios contam com os serviços do corpo de bombeiros, para extinguir possíveis incêndios rapidamente. </a:t>
            </a:r>
          </a:p>
        </p:txBody>
      </p:sp>
    </p:spTree>
    <p:extLst>
      <p:ext uri="{BB962C8B-B14F-4D97-AF65-F5344CB8AC3E}">
        <p14:creationId xmlns="" xmlns:p14="http://schemas.microsoft.com/office/powerpoint/2010/main" val="215885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476672"/>
            <a:ext cx="849694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sz="20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Formas de Propagação de </a:t>
            </a:r>
            <a:r>
              <a:rPr lang="pt-PT" sz="2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Incêndios:</a:t>
            </a:r>
            <a:endParaRPr lang="pt-PT" sz="2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marL="342900" lvl="0" indent="-342900">
              <a:lnSpc>
                <a:spcPct val="150000"/>
              </a:lnSpc>
              <a:buClr>
                <a:schemeClr val="accent6"/>
              </a:buClr>
              <a:buFont typeface="Wingdings" pitchFamily="2" charset="2"/>
              <a:buChar char=""/>
            </a:pPr>
            <a:r>
              <a:rPr lang="pt-PT" sz="2000" dirty="0" smtClean="0">
                <a:solidFill>
                  <a:prstClr val="black"/>
                </a:solidFill>
                <a:latin typeface="Comic Sans MS" pitchFamily="66" charset="0"/>
              </a:rPr>
              <a:t>por </a:t>
            </a:r>
            <a:r>
              <a:rPr lang="pt-PT" sz="2000" dirty="0">
                <a:solidFill>
                  <a:prstClr val="black"/>
                </a:solidFill>
                <a:latin typeface="Comic Sans MS" pitchFamily="66" charset="0"/>
              </a:rPr>
              <a:t>Irradiação, onde acontece transporte de energia de forma omnidireccional através do ar suportada por infravermelhos e ondas electromagnéticas;</a:t>
            </a:r>
          </a:p>
          <a:p>
            <a:pPr marL="342900" lvl="0" indent="-342900">
              <a:lnSpc>
                <a:spcPct val="150000"/>
              </a:lnSpc>
              <a:buClr>
                <a:schemeClr val="accent6"/>
              </a:buClr>
              <a:buFont typeface="Wingdings" pitchFamily="2" charset="2"/>
              <a:buChar char=""/>
            </a:pPr>
            <a:r>
              <a:rPr lang="pt-PT" sz="2000" dirty="0">
                <a:solidFill>
                  <a:prstClr val="black"/>
                </a:solidFill>
                <a:latin typeface="Comic Sans MS" pitchFamily="66" charset="0"/>
              </a:rPr>
              <a:t>por Convecção, onde a energia é transportada pela movimentação do ar aquecido pela combustão;</a:t>
            </a:r>
          </a:p>
          <a:p>
            <a:pPr marL="342900" lvl="0" indent="-342900">
              <a:lnSpc>
                <a:spcPct val="150000"/>
              </a:lnSpc>
              <a:buClr>
                <a:schemeClr val="accent6"/>
              </a:buClr>
              <a:buFont typeface="Wingdings" pitchFamily="2" charset="2"/>
              <a:buChar char=""/>
            </a:pPr>
            <a:r>
              <a:rPr lang="pt-PT" sz="2000" dirty="0">
                <a:solidFill>
                  <a:prstClr val="black"/>
                </a:solidFill>
                <a:latin typeface="Comic Sans MS" pitchFamily="66" charset="0"/>
              </a:rPr>
              <a:t>por Condução, onde a energia é transportada através de um corpo bom condutor de calor;</a:t>
            </a:r>
          </a:p>
          <a:p>
            <a:pPr marL="342900" lvl="0" indent="-342900">
              <a:lnSpc>
                <a:spcPct val="150000"/>
              </a:lnSpc>
              <a:buClr>
                <a:schemeClr val="accent6"/>
              </a:buClr>
              <a:buFont typeface="Wingdings" pitchFamily="2" charset="2"/>
              <a:buChar char=""/>
            </a:pPr>
            <a:r>
              <a:rPr lang="pt-PT" sz="2000" dirty="0">
                <a:solidFill>
                  <a:prstClr val="black"/>
                </a:solidFill>
                <a:latin typeface="Comic Sans MS" pitchFamily="66" charset="0"/>
              </a:rPr>
              <a:t>por projecção de partículas inflamadas que pode ocorrer na presença de explosões e fagulhas transportadas pelo vento.</a:t>
            </a:r>
          </a:p>
          <a:p>
            <a:pPr lvl="0">
              <a:lnSpc>
                <a:spcPct val="150000"/>
              </a:lnSpc>
            </a:pPr>
            <a:r>
              <a:rPr lang="pt-PT" sz="2000" dirty="0">
                <a:solidFill>
                  <a:prstClr val="black"/>
                </a:solidFill>
                <a:latin typeface="Comic Sans MS" pitchFamily="66" charset="0"/>
              </a:rPr>
              <a:t>Os Incêndios Florestais, podem ser feitos de forma controlada ou acidental, mas ainda assim causam um impacto ecológico e económico a uma grande área.</a:t>
            </a:r>
          </a:p>
        </p:txBody>
      </p:sp>
    </p:spTree>
    <p:extLst>
      <p:ext uri="{BB962C8B-B14F-4D97-AF65-F5344CB8AC3E}">
        <p14:creationId xmlns="" xmlns:p14="http://schemas.microsoft.com/office/powerpoint/2010/main" val="40277538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t-PT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Métodos de Extinção</a:t>
            </a:r>
            <a:endParaRPr lang="pt-PT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51520" y="1268761"/>
            <a:ext cx="8229600" cy="43924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PT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Arrefecimento ou Limitação do calor</a:t>
            </a:r>
          </a:p>
          <a:p>
            <a:pPr>
              <a:buNone/>
            </a:pPr>
            <a:r>
              <a:rPr lang="pt-PT" sz="2200" dirty="0" smtClean="0">
                <a:latin typeface="Comic Sans MS" pitchFamily="66" charset="0"/>
              </a:rPr>
              <a:t>Neste método, a água é o meio mais utilizado para arrefecer o sistema. É necessário que a temperatura do combustível seja inferior à temperatura da combustão.</a:t>
            </a:r>
          </a:p>
          <a:p>
            <a:pPr>
              <a:buNone/>
            </a:pPr>
            <a:r>
              <a:rPr lang="pt-PT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Abafamento ou Asfixia</a:t>
            </a:r>
          </a:p>
          <a:p>
            <a:pPr>
              <a:buNone/>
            </a:pPr>
            <a:r>
              <a:rPr lang="pt-PT" sz="2200" dirty="0" smtClean="0">
                <a:latin typeface="Comic Sans MS" pitchFamily="66" charset="0"/>
              </a:rPr>
              <a:t>Este método consiste num isolamento do combustível do comburente ou na redução substancial deste no ambiente do sistema.</a:t>
            </a:r>
          </a:p>
          <a:p>
            <a:pPr>
              <a:buNone/>
            </a:pPr>
            <a:r>
              <a:rPr lang="pt-PT" sz="22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Carência ou limitação do combustível</a:t>
            </a:r>
          </a:p>
          <a:p>
            <a:pPr>
              <a:buNone/>
            </a:pPr>
            <a:r>
              <a:rPr lang="pt-PT" sz="2200" dirty="0" smtClean="0">
                <a:latin typeface="Comic Sans MS" pitchFamily="66" charset="0"/>
              </a:rPr>
              <a:t>Separação do combustível da fonte de energia ou do ambiente do incêndio.</a:t>
            </a:r>
          </a:p>
          <a:p>
            <a:pPr>
              <a:buNone/>
            </a:pPr>
            <a:endParaRPr lang="pt-PT" dirty="0"/>
          </a:p>
        </p:txBody>
      </p:sp>
      <p:pic>
        <p:nvPicPr>
          <p:cNvPr id="1026" name="Picture 2" descr="Ficheiro:Extintor37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5157192"/>
            <a:ext cx="1189906" cy="15865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Ficheiro:Incêndio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5085184"/>
            <a:ext cx="1207908" cy="1610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83568" y="1916832"/>
            <a:ext cx="32403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600" dirty="0" smtClean="0">
                <a:latin typeface="Comic Sans MS" pitchFamily="66" charset="0"/>
              </a:rPr>
              <a:t>As zonas de grande declive de terreno e/ou de difícil acesso não devem ser plantadas.</a:t>
            </a:r>
            <a:endParaRPr lang="pt-PT" sz="3600" dirty="0">
              <a:latin typeface="Comic Sans MS" pitchFamily="66" charset="0"/>
            </a:endParaRPr>
          </a:p>
        </p:txBody>
      </p:sp>
      <p:pic>
        <p:nvPicPr>
          <p:cNvPr id="9" name="il_fi" descr="http://fotos.sapo.pt/BzQ9u4v7BNQ4AZ1HroBI/"/>
          <p:cNvPicPr/>
          <p:nvPr/>
        </p:nvPicPr>
        <p:blipFill>
          <a:blip r:embed="rId2" cstate="print"/>
          <a:srcRect b="14353"/>
          <a:stretch>
            <a:fillRect/>
          </a:stretch>
        </p:blipFill>
        <p:spPr bwMode="auto">
          <a:xfrm>
            <a:off x="4499992" y="2276872"/>
            <a:ext cx="4104456" cy="3816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Título 1"/>
          <p:cNvSpPr txBox="1">
            <a:spLocks/>
          </p:cNvSpPr>
          <p:nvPr/>
        </p:nvSpPr>
        <p:spPr>
          <a:xfrm>
            <a:off x="539552" y="260648"/>
            <a:ext cx="8229600" cy="1930226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pt-PT" sz="4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Métodos de protecção das populações</a:t>
            </a:r>
            <a:endParaRPr kumimoji="0" lang="pt-PT" sz="4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1916832"/>
            <a:ext cx="3600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dirty="0" smtClean="0">
                <a:latin typeface="Comic Sans MS" pitchFamily="66" charset="0"/>
              </a:rPr>
              <a:t>Devem construi-se pequenas barragens assinalando-as.</a:t>
            </a:r>
            <a:endParaRPr lang="pt-PT" sz="4000" dirty="0">
              <a:latin typeface="Comic Sans MS" pitchFamily="66" charset="0"/>
            </a:endParaRPr>
          </a:p>
        </p:txBody>
      </p:sp>
      <p:pic>
        <p:nvPicPr>
          <p:cNvPr id="5" name="Picture 2" descr="http://1.bp.blogspot.com/_glyLfBk9Cic/S6rJyrECSpI/AAAAAAAAPDM/5b6s1QjMh9U/s1600/BARRAGEM+castelodebo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916832"/>
            <a:ext cx="4821541" cy="3672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ítulo 1"/>
          <p:cNvSpPr txBox="1">
            <a:spLocks/>
          </p:cNvSpPr>
          <p:nvPr/>
        </p:nvSpPr>
        <p:spPr>
          <a:xfrm>
            <a:off x="539552" y="260648"/>
            <a:ext cx="8229600" cy="1930226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pt-PT" sz="4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Métodos de protecção das populações</a:t>
            </a:r>
            <a:endParaRPr kumimoji="0" lang="pt-PT" sz="4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2038196"/>
            <a:ext cx="28083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>
                <a:latin typeface="Comic Sans MS" pitchFamily="66" charset="0"/>
              </a:rPr>
              <a:t>Devem evitar-se as monoculturas florestais de eucaliptos e optar pela cultura de espécies mais resistentes ao fogo. </a:t>
            </a:r>
            <a:endParaRPr lang="pt-PT" sz="2400" dirty="0">
              <a:latin typeface="Comic Sans MS" pitchFamily="66" charset="0"/>
            </a:endParaRPr>
          </a:p>
        </p:txBody>
      </p:sp>
      <p:pic>
        <p:nvPicPr>
          <p:cNvPr id="7" name="Picture 4" descr="http://www.youngreporters.org/IMG/101-0103_IM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916832"/>
            <a:ext cx="4800533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ítulo 1"/>
          <p:cNvSpPr txBox="1">
            <a:spLocks/>
          </p:cNvSpPr>
          <p:nvPr/>
        </p:nvSpPr>
        <p:spPr>
          <a:xfrm>
            <a:off x="539552" y="260648"/>
            <a:ext cx="8229600" cy="1930226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pt-PT" sz="4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Métodos de protecção das populações</a:t>
            </a:r>
            <a:endParaRPr kumimoji="0" lang="pt-PT" sz="4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2132856"/>
            <a:ext cx="35283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dirty="0" smtClean="0">
                <a:latin typeface="Comic Sans MS" pitchFamily="66" charset="0"/>
              </a:rPr>
              <a:t>Os acessos devem ter as margens limpas de mato num espaço de pelo menos 10 metros.</a:t>
            </a:r>
            <a:endParaRPr lang="pt-PT" sz="2800" dirty="0">
              <a:latin typeface="Comic Sans MS" pitchFamily="66" charset="0"/>
            </a:endParaRPr>
          </a:p>
        </p:txBody>
      </p:sp>
      <p:pic>
        <p:nvPicPr>
          <p:cNvPr id="7" name="Picture 2" descr="http://lh3.ggpht.com/_jankNyf7384/S4xOgJHHYAE/AAAAAAAAByw/o4DEMZGoe0U/FeteiraCaminhoDoMa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1988840"/>
            <a:ext cx="4800534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ítulo 1"/>
          <p:cNvSpPr txBox="1">
            <a:spLocks/>
          </p:cNvSpPr>
          <p:nvPr/>
        </p:nvSpPr>
        <p:spPr>
          <a:xfrm>
            <a:off x="539552" y="260648"/>
            <a:ext cx="8229600" cy="1930226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lvl="0" algn="ctr">
              <a:spcBef>
                <a:spcPct val="0"/>
              </a:spcBef>
            </a:pPr>
            <a:r>
              <a:rPr lang="pt-PT" sz="4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Métodos de protecção das populações</a:t>
            </a:r>
            <a:endParaRPr kumimoji="0" lang="pt-PT" sz="4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613</Words>
  <Application>Microsoft Office PowerPoint</Application>
  <PresentationFormat>Apresentação no Ecrã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3" baseType="lpstr">
      <vt:lpstr>Tema do Office</vt:lpstr>
      <vt:lpstr>Incêndios</vt:lpstr>
      <vt:lpstr>O que é um incêndio?</vt:lpstr>
      <vt:lpstr>Causas do Incêndio</vt:lpstr>
      <vt:lpstr>Diapositivo 4</vt:lpstr>
      <vt:lpstr>Métodos de Extinção</vt:lpstr>
      <vt:lpstr>Diapositivo 6</vt:lpstr>
      <vt:lpstr>Diapositivo 7</vt:lpstr>
      <vt:lpstr>Diapositivo 8</vt:lpstr>
      <vt:lpstr>Diapositivo 9</vt:lpstr>
      <vt:lpstr>Diapositivo 10</vt:lpstr>
      <vt:lpstr>Casos Reais</vt:lpstr>
      <vt:lpstr>Notícias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Incêndios</dc:title>
  <dc:creator>Gracinda</dc:creator>
  <cp:lastModifiedBy>Aluno</cp:lastModifiedBy>
  <cp:revision>11</cp:revision>
  <dcterms:created xsi:type="dcterms:W3CDTF">2011-02-20T14:41:00Z</dcterms:created>
  <dcterms:modified xsi:type="dcterms:W3CDTF">2011-02-24T12:47:30Z</dcterms:modified>
</cp:coreProperties>
</file>